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5" r:id="rId1"/>
    <p:sldMasterId id="2147483770" r:id="rId2"/>
  </p:sldMasterIdLst>
  <p:notesMasterIdLst>
    <p:notesMasterId r:id="rId32"/>
  </p:notesMasterIdLst>
  <p:sldIdLst>
    <p:sldId id="325" r:id="rId3"/>
    <p:sldId id="328" r:id="rId4"/>
    <p:sldId id="335" r:id="rId5"/>
    <p:sldId id="362" r:id="rId6"/>
    <p:sldId id="336" r:id="rId7"/>
    <p:sldId id="340" r:id="rId8"/>
    <p:sldId id="339" r:id="rId9"/>
    <p:sldId id="341" r:id="rId10"/>
    <p:sldId id="338" r:id="rId11"/>
    <p:sldId id="337" r:id="rId12"/>
    <p:sldId id="347" r:id="rId13"/>
    <p:sldId id="346" r:id="rId14"/>
    <p:sldId id="345" r:id="rId15"/>
    <p:sldId id="348" r:id="rId16"/>
    <p:sldId id="349" r:id="rId17"/>
    <p:sldId id="350" r:id="rId18"/>
    <p:sldId id="344" r:id="rId19"/>
    <p:sldId id="351" r:id="rId20"/>
    <p:sldId id="352" r:id="rId21"/>
    <p:sldId id="343" r:id="rId22"/>
    <p:sldId id="342" r:id="rId23"/>
    <p:sldId id="355" r:id="rId24"/>
    <p:sldId id="356" r:id="rId25"/>
    <p:sldId id="358" r:id="rId26"/>
    <p:sldId id="354" r:id="rId27"/>
    <p:sldId id="357" r:id="rId28"/>
    <p:sldId id="353" r:id="rId29"/>
    <p:sldId id="359" r:id="rId30"/>
    <p:sldId id="364" r:id="rId31"/>
  </p:sldIdLst>
  <p:sldSz cx="12192000" cy="6858000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IRANYekan" panose="020B0506030804020204" pitchFamily="34" charset="-78"/>
      <p:regular r:id="rId37"/>
      <p:bold r:id="rId38"/>
    </p:embeddedFont>
    <p:embeddedFont>
      <p:font typeface="IRANYekan ExtraBlack" panose="020B0506030804020204" pitchFamily="34" charset="-78"/>
      <p:bold r:id="rId39"/>
    </p:embeddedFont>
    <p:embeddedFont>
      <p:font typeface="IRANYekan ExtraBold" panose="020B0506030804020204" pitchFamily="34" charset="-78"/>
      <p:bold r:id="rId40"/>
    </p:embeddedFont>
    <p:embeddedFont>
      <p:font typeface="IRANYekan Light" panose="020B0506030804020204" pitchFamily="34" charset="-78"/>
      <p:regular r:id="rId41"/>
    </p:embeddedFont>
    <p:embeddedFont>
      <p:font typeface="TT Norms Black" panose="02000903040000020004" pitchFamily="2" charset="77"/>
      <p:bold r:id="rId42"/>
    </p:embeddedFont>
    <p:embeddedFont>
      <p:font typeface="TT Norms Bold" panose="02000803040000020004" pitchFamily="2" charset="77"/>
      <p:bold r:id="rId43"/>
    </p:embeddedFont>
    <p:embeddedFont>
      <p:font typeface="TT Norms Regular" panose="02000503030000020003" pitchFamily="2" charset="77"/>
      <p:regular r:id="rId44"/>
    </p:embeddedFont>
    <p:embeddedFont>
      <p:font typeface="Wingdings 3" pitchFamily="2" charset="2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64"/>
    <a:srgbClr val="003366"/>
    <a:srgbClr val="001F6C"/>
    <a:srgbClr val="001445"/>
    <a:srgbClr val="7CCAB0"/>
    <a:srgbClr val="FF0000"/>
    <a:srgbClr val="FFEDC3"/>
    <a:srgbClr val="03D3AA"/>
    <a:srgbClr val="E2AC00"/>
    <a:srgbClr val="1C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2" autoAdjust="0"/>
    <p:restoredTop sz="93922" autoAdjust="0"/>
  </p:normalViewPr>
  <p:slideViewPr>
    <p:cSldViewPr snapToGrid="0">
      <p:cViewPr varScale="1">
        <p:scale>
          <a:sx n="125" d="100"/>
          <a:sy n="125" d="100"/>
        </p:scale>
        <p:origin x="18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88473-2357-47A0-AE82-34ABD74C0B8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8004A-840E-4B03-80F9-FA5D1C70F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1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D25C771-95E8-D129-75AC-7030493ED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785" y="207740"/>
            <a:ext cx="9377362" cy="4206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DA724-DE96-C842-D300-5ABD970B4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52393"/>
            <a:ext cx="10515600" cy="957862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  <a:latin typeface="IRANYekan Bo"/>
                <a:cs typeface="IRANYekan" panose="020B0506030804020204" pitchFamily="34" charset="-78"/>
              </a:defRPr>
            </a:lvl1pPr>
          </a:lstStyle>
          <a:p>
            <a:r>
              <a:rPr lang="fa-IR" dirty="0"/>
              <a:t>عنوان ارائه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F54B4-B200-2AE0-5CF6-8BE52291BB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84266"/>
            <a:ext cx="2426253" cy="13592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E731C79-EF8C-F183-F110-77FEE79CA0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8844" y="2725162"/>
            <a:ext cx="8448675" cy="60674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AF310AA-7796-A9A1-187A-EEBBFA5763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49345" y="-3535307"/>
            <a:ext cx="8448675" cy="6067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743007-E1C0-1C62-93F9-3AC1385E5147}"/>
              </a:ext>
            </a:extLst>
          </p:cNvPr>
          <p:cNvSpPr txBox="1">
            <a:spLocks/>
          </p:cNvSpPr>
          <p:nvPr userDrawn="1"/>
        </p:nvSpPr>
        <p:spPr>
          <a:xfrm>
            <a:off x="838200" y="1412969"/>
            <a:ext cx="10515600" cy="1359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r>
              <a:rPr lang="fa-IR" sz="4000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سری کارگاه‌های یادگیری عمیق</a:t>
            </a:r>
            <a:endParaRPr lang="en-US" sz="4000" dirty="0">
              <a:latin typeface="IRANYekan ExtraBlack" panose="020B0506030804020204" pitchFamily="34" charset="-78"/>
              <a:cs typeface="IRANYekan ExtraBlack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249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8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51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98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8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94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53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74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63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94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0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01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D25C771-95E8-D129-75AC-7030493ED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785" y="207740"/>
            <a:ext cx="9377362" cy="4206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8F8E99-8CE6-9420-3FCD-729A6B8AE3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47" y="4894207"/>
            <a:ext cx="2426253" cy="135921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0F52AE4-4D1B-B456-0C58-1E80926EAD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4262438" y="3919537"/>
            <a:ext cx="8448675" cy="60674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8B41E6-EBCA-68D1-3C36-F7B36CAA85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15" y="-3033713"/>
            <a:ext cx="8448675" cy="60674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817405-9EBA-A01D-875F-0F8BAB0FB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52393"/>
            <a:ext cx="10515600" cy="957862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  <a:latin typeface="TT Norms Bold" panose="02000803040000020004" pitchFamily="50" charset="0"/>
                <a:cs typeface="IRANYekan" panose="020B0506030804020204" pitchFamily="34" charset="-78"/>
              </a:defRPr>
            </a:lvl1pPr>
          </a:lstStyle>
          <a:p>
            <a:r>
              <a:rPr lang="en-AS" dirty="0"/>
              <a:t>Presentation title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0171A7-C980-0CFD-2BD4-ED6F4444995A}"/>
              </a:ext>
            </a:extLst>
          </p:cNvPr>
          <p:cNvSpPr txBox="1">
            <a:spLocks/>
          </p:cNvSpPr>
          <p:nvPr userDrawn="1"/>
        </p:nvSpPr>
        <p:spPr>
          <a:xfrm>
            <a:off x="838200" y="1412969"/>
            <a:ext cx="10515600" cy="1359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r>
              <a:rPr lang="en-AS" sz="4000" dirty="0">
                <a:latin typeface="TT Norms Black" panose="02000903040000020004" pitchFamily="50" charset="0"/>
                <a:cs typeface="IRANYekan ExtraBlack" panose="020B0506030804020204" pitchFamily="34" charset="-78"/>
              </a:rPr>
              <a:t>Deep Learning Workshops</a:t>
            </a:r>
            <a:endParaRPr lang="en-US" sz="4000" dirty="0">
              <a:latin typeface="TT Norms Black" panose="02000903040000020004" pitchFamily="50" charset="0"/>
              <a:cs typeface="IRANYekan ExtraBlack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0095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39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48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001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D25C771-95E8-D129-75AC-7030493ED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785" y="207740"/>
            <a:ext cx="9377362" cy="4206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DA724-DE96-C842-D300-5ABD970B4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52393"/>
            <a:ext cx="10515600" cy="957862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  <a:latin typeface="IRANYekan Bo"/>
                <a:cs typeface="IRANYekan" panose="020B0506030804020204" pitchFamily="34" charset="-78"/>
              </a:defRPr>
            </a:lvl1pPr>
          </a:lstStyle>
          <a:p>
            <a:r>
              <a:rPr lang="fa-IR" dirty="0"/>
              <a:t>عنوان ارائه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F54B4-B200-2AE0-5CF6-8BE52291BB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84266"/>
            <a:ext cx="2426253" cy="13592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E731C79-EF8C-F183-F110-77FEE79CA0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8844" y="2725162"/>
            <a:ext cx="8448675" cy="60674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AF310AA-7796-A9A1-187A-EEBBFA5763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49345" y="-3535307"/>
            <a:ext cx="8448675" cy="6067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743007-E1C0-1C62-93F9-3AC1385E5147}"/>
              </a:ext>
            </a:extLst>
          </p:cNvPr>
          <p:cNvSpPr txBox="1">
            <a:spLocks/>
          </p:cNvSpPr>
          <p:nvPr userDrawn="1"/>
        </p:nvSpPr>
        <p:spPr>
          <a:xfrm>
            <a:off x="838200" y="1412969"/>
            <a:ext cx="10515600" cy="1359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r>
              <a:rPr lang="fa-IR" sz="4000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سری کارگاه‌های یادگیری عمیق</a:t>
            </a:r>
            <a:endParaRPr lang="en-US" sz="4000" dirty="0">
              <a:latin typeface="IRANYekan ExtraBlack" panose="020B0506030804020204" pitchFamily="34" charset="-78"/>
              <a:cs typeface="IRANYekan ExtraBlack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990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BDB7F6B-9F5D-791F-BF69-959315C5B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513" y="-3405560"/>
            <a:ext cx="8448675" cy="6067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5" y="464694"/>
            <a:ext cx="11197691" cy="878845"/>
          </a:xfrm>
        </p:spPr>
        <p:txBody>
          <a:bodyPr>
            <a:normAutofit/>
          </a:bodyPr>
          <a:lstStyle>
            <a:lvl1pPr>
              <a:defRPr sz="32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23DB96-1618-3051-DA72-1EAAC58BB7CE}"/>
              </a:ext>
            </a:extLst>
          </p:cNvPr>
          <p:cNvSpPr txBox="1">
            <a:spLocks/>
          </p:cNvSpPr>
          <p:nvPr userDrawn="1"/>
        </p:nvSpPr>
        <p:spPr>
          <a:xfrm>
            <a:off x="3883388" y="63368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Shiraz University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6A36546-6B03-4AE4-0050-2492DC60D15E}"/>
              </a:ext>
            </a:extLst>
          </p:cNvPr>
          <p:cNvSpPr txBox="1">
            <a:spLocks/>
          </p:cNvSpPr>
          <p:nvPr userDrawn="1"/>
        </p:nvSpPr>
        <p:spPr>
          <a:xfrm>
            <a:off x="95802" y="6336851"/>
            <a:ext cx="6821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ysClr val="windowText" lastClr="000000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9AD9B5-038C-4E33-B46B-F2D915B149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442" y="5884699"/>
            <a:ext cx="763137" cy="76313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C9C26E-5B9B-ED6A-5D4E-1996DC461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1514474"/>
            <a:ext cx="11198226" cy="4400985"/>
          </a:xfrm>
        </p:spPr>
        <p:txBody>
          <a:bodyPr>
            <a:normAutofit/>
          </a:bodyPr>
          <a:lstStyle>
            <a:lvl1pPr>
              <a:defRPr sz="2400">
                <a:latin typeface="TT Norms Regular" panose="02000503030000020003" pitchFamily="50" charset="0"/>
              </a:defRPr>
            </a:lvl1pPr>
            <a:lvl2pPr>
              <a:defRPr sz="2000">
                <a:latin typeface="TT Norms Regular" panose="02000503030000020003" pitchFamily="50" charset="0"/>
              </a:defRPr>
            </a:lvl2pPr>
            <a:lvl3pPr>
              <a:defRPr sz="1800">
                <a:latin typeface="TT Norms Regular" panose="02000503030000020003" pitchFamily="50" charset="0"/>
              </a:defRPr>
            </a:lvl3pPr>
            <a:lvl4pPr>
              <a:defRPr sz="1600">
                <a:latin typeface="TT Norms Regular" panose="02000503030000020003" pitchFamily="50" charset="0"/>
              </a:defRPr>
            </a:lvl4pPr>
            <a:lvl5pPr>
              <a:defRPr sz="1600">
                <a:latin typeface="TT Norms Regular" panose="02000503030000020003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68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BDB7F6B-9F5D-791F-BF69-959315C5B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513" y="-3405560"/>
            <a:ext cx="8448675" cy="6067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5" y="464694"/>
            <a:ext cx="11197691" cy="878845"/>
          </a:xfrm>
        </p:spPr>
        <p:txBody>
          <a:bodyPr>
            <a:normAutofit/>
          </a:bodyPr>
          <a:lstStyle>
            <a:lvl1pPr>
              <a:defRPr sz="32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23DB96-1618-3051-DA72-1EAAC58BB7CE}"/>
              </a:ext>
            </a:extLst>
          </p:cNvPr>
          <p:cNvSpPr txBox="1">
            <a:spLocks/>
          </p:cNvSpPr>
          <p:nvPr userDrawn="1"/>
        </p:nvSpPr>
        <p:spPr>
          <a:xfrm>
            <a:off x="3883388" y="63368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Shiraz University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6A36546-6B03-4AE4-0050-2492DC60D15E}"/>
              </a:ext>
            </a:extLst>
          </p:cNvPr>
          <p:cNvSpPr txBox="1">
            <a:spLocks/>
          </p:cNvSpPr>
          <p:nvPr userDrawn="1"/>
        </p:nvSpPr>
        <p:spPr>
          <a:xfrm>
            <a:off x="95802" y="6336851"/>
            <a:ext cx="6821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ysClr val="windowText" lastClr="000000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9AD9B5-038C-4E33-B46B-F2D915B149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442" y="5884699"/>
            <a:ext cx="763137" cy="76313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C9C26E-5B9B-ED6A-5D4E-1996DC461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1514474"/>
            <a:ext cx="11198226" cy="4400985"/>
          </a:xfrm>
        </p:spPr>
        <p:txBody>
          <a:bodyPr>
            <a:normAutofit/>
          </a:bodyPr>
          <a:lstStyle>
            <a:lvl1pPr>
              <a:defRPr sz="2400">
                <a:latin typeface="TT Norms Regular" panose="02000503030000020003" pitchFamily="50" charset="0"/>
              </a:defRPr>
            </a:lvl1pPr>
            <a:lvl2pPr>
              <a:defRPr sz="2000">
                <a:latin typeface="TT Norms Regular" panose="02000503030000020003" pitchFamily="50" charset="0"/>
              </a:defRPr>
            </a:lvl2pPr>
            <a:lvl3pPr>
              <a:defRPr sz="1800">
                <a:latin typeface="TT Norms Regular" panose="02000503030000020003" pitchFamily="50" charset="0"/>
              </a:defRPr>
            </a:lvl3pPr>
            <a:lvl4pPr>
              <a:defRPr sz="1600">
                <a:latin typeface="TT Norms Regular" panose="02000503030000020003" pitchFamily="50" charset="0"/>
              </a:defRPr>
            </a:lvl4pPr>
            <a:lvl5pPr>
              <a:defRPr sz="1600">
                <a:latin typeface="TT Norms Regular" panose="02000503030000020003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43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5" y="464694"/>
            <a:ext cx="11197691" cy="878845"/>
          </a:xfrm>
        </p:spPr>
        <p:txBody>
          <a:bodyPr>
            <a:normAutofit/>
          </a:bodyPr>
          <a:lstStyle>
            <a:lvl1pPr algn="r" rtl="1">
              <a:defRPr sz="320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23DB96-1618-3051-DA72-1EAAC58BB7CE}"/>
              </a:ext>
            </a:extLst>
          </p:cNvPr>
          <p:cNvSpPr txBox="1">
            <a:spLocks/>
          </p:cNvSpPr>
          <p:nvPr userDrawn="1"/>
        </p:nvSpPr>
        <p:spPr>
          <a:xfrm>
            <a:off x="3883388" y="63368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dirty="0">
                <a:latin typeface="IRANYekan Light" panose="020B0506030804020204" pitchFamily="34" charset="-78"/>
                <a:cs typeface="IRANYekan Light" panose="020B0506030804020204" pitchFamily="34" charset="-78"/>
              </a:rPr>
              <a:t>دانشگاه شیراز</a:t>
            </a:r>
            <a:endParaRPr lang="en-US" dirty="0">
              <a:latin typeface="IRANYekan Light" panose="020B0506030804020204" pitchFamily="34" charset="-78"/>
              <a:cs typeface="IRANYekan Light" panose="020B0506030804020204" pitchFamily="34" charset="-78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6A36546-6B03-4AE4-0050-2492DC60D15E}"/>
              </a:ext>
            </a:extLst>
          </p:cNvPr>
          <p:cNvSpPr txBox="1">
            <a:spLocks/>
          </p:cNvSpPr>
          <p:nvPr userDrawn="1"/>
        </p:nvSpPr>
        <p:spPr>
          <a:xfrm>
            <a:off x="95802" y="6336851"/>
            <a:ext cx="6821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ysClr val="windowText" lastClr="000000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9AD9B5-038C-4E33-B46B-F2D915B14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442" y="5884699"/>
            <a:ext cx="763137" cy="76313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C9C26E-5B9B-ED6A-5D4E-1996DC461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1514474"/>
            <a:ext cx="11198226" cy="4400985"/>
          </a:xfrm>
        </p:spPr>
        <p:txBody>
          <a:bodyPr>
            <a:normAutofit/>
          </a:bodyPr>
          <a:lstStyle>
            <a:lvl1pPr algn="r" rtl="1">
              <a:defRPr sz="2400">
                <a:latin typeface="IRANYekan" panose="020B0506030804020204" pitchFamily="34" charset="-78"/>
                <a:cs typeface="IRANYekan" panose="020B0506030804020204" pitchFamily="34" charset="-78"/>
              </a:defRPr>
            </a:lvl1pPr>
            <a:lvl2pPr algn="r" rtl="1">
              <a:defRPr sz="2000">
                <a:latin typeface="IRANYekan" panose="020B0506030804020204" pitchFamily="34" charset="-78"/>
                <a:cs typeface="IRANYekan" panose="020B0506030804020204" pitchFamily="34" charset="-78"/>
              </a:defRPr>
            </a:lvl2pPr>
            <a:lvl3pPr algn="r" rtl="1">
              <a:defRPr sz="1800">
                <a:latin typeface="IRANYekan" panose="020B0506030804020204" pitchFamily="34" charset="-78"/>
                <a:cs typeface="IRANYekan" panose="020B0506030804020204" pitchFamily="34" charset="-78"/>
              </a:defRPr>
            </a:lvl3pPr>
            <a:lvl4pPr algn="r" rtl="1">
              <a:defRPr sz="1600">
                <a:latin typeface="IRANYekan" panose="020B0506030804020204" pitchFamily="34" charset="-78"/>
                <a:cs typeface="IRANYekan" panose="020B0506030804020204" pitchFamily="34" charset="-78"/>
              </a:defRPr>
            </a:lvl4pPr>
            <a:lvl5pPr algn="r" rtl="1">
              <a:defRPr sz="1600">
                <a:latin typeface="IRANYekan" panose="020B0506030804020204" pitchFamily="34" charset="-78"/>
                <a:cs typeface="IRANYekan" panose="020B0506030804020204" pitchFamily="34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D83D63-085A-B4DA-6AFE-E77DE81C9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6094287" y="-2466954"/>
            <a:ext cx="84486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3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32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91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61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0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82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C55EF-6D83-68FD-B366-7700058F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37E1-682F-D650-7D11-BC45FB164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8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678" r:id="rId3"/>
    <p:sldLayoutId id="214748367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3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26FE-CE95-C8E4-0E5B-98C1312A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تجزیه و تحلیل دارو با شبکه عصبی گرافی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28FDFD6-5478-C404-EC31-AF2F52D65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206" y="5110802"/>
            <a:ext cx="1143594" cy="114359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68C189B-7940-3F89-D37D-D685959B22FD}"/>
              </a:ext>
            </a:extLst>
          </p:cNvPr>
          <p:cNvSpPr txBox="1">
            <a:spLocks/>
          </p:cNvSpPr>
          <p:nvPr/>
        </p:nvSpPr>
        <p:spPr>
          <a:xfrm>
            <a:off x="5555196" y="5193833"/>
            <a:ext cx="4535714" cy="51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pPr algn="r"/>
            <a:r>
              <a:rPr lang="fa-IR" sz="1800" b="1" dirty="0">
                <a:latin typeface="IRANYekan" panose="020B0506030804020204" pitchFamily="34" charset="-78"/>
                <a:cs typeface="IRANYekan" panose="020B0506030804020204" pitchFamily="34" charset="-78"/>
              </a:rPr>
              <a:t>رضا طهماسبی</a:t>
            </a:r>
            <a:endParaRPr lang="en-US" sz="1800" b="1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7D0155-2396-AF0C-9F5C-4A0A5E6C02C4}"/>
              </a:ext>
            </a:extLst>
          </p:cNvPr>
          <p:cNvSpPr txBox="1">
            <a:spLocks/>
          </p:cNvSpPr>
          <p:nvPr/>
        </p:nvSpPr>
        <p:spPr>
          <a:xfrm>
            <a:off x="5555196" y="5639057"/>
            <a:ext cx="4535714" cy="51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1600" dirty="0">
                <a:latin typeface="IRANYekan Light" panose="020B0506030804020204" pitchFamily="34" charset="-78"/>
                <a:cs typeface="IRANYekan Light" panose="020B0506030804020204" pitchFamily="34" charset="-78"/>
              </a:rPr>
              <a:t>دانشجوی ارشد هوش مصنوعی</a:t>
            </a:r>
            <a:endParaRPr lang="en-US" sz="1600" dirty="0">
              <a:latin typeface="IRANYekan Light" panose="020B0506030804020204" pitchFamily="34" charset="-78"/>
              <a:cs typeface="IRANYekan Light" panose="020B050603080402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97AA-C146-20DE-D733-864DD3C90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072" y="5262668"/>
            <a:ext cx="839862" cy="8398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348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 GNN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7AF950-3AEB-7AAF-7B0C-48ADD9F2A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5" y="2235200"/>
            <a:ext cx="10897229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5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Vanilla Spectral GNN 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E7BB5-D847-1ADB-57BB-42C0C590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67" y="2278154"/>
            <a:ext cx="10339287" cy="35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377" y="2276474"/>
            <a:ext cx="11198226" cy="4400985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  <a:highlight>
                  <a:srgbClr val="FFFFFF"/>
                </a:highlight>
                <a:latin typeface="ArialMT"/>
              </a:rPr>
              <a:t> eigen-decomposition requires 𝑂( 𝑛</a:t>
            </a:r>
            <a:r>
              <a:rPr lang="en-US" sz="2800" baseline="30000">
                <a:effectLst/>
                <a:highlight>
                  <a:srgbClr val="FFFFFF"/>
                </a:highlight>
                <a:latin typeface="ArialMT"/>
              </a:rPr>
              <a:t>3</a:t>
            </a:r>
            <a:r>
              <a:rPr lang="en-US" sz="2800">
                <a:effectLst/>
                <a:highlight>
                  <a:srgbClr val="FFFFFF"/>
                </a:highlight>
                <a:latin typeface="ArialMT"/>
              </a:rPr>
              <a:t> )computational </a:t>
            </a:r>
            <a:r>
              <a:rPr lang="en-US" sz="2800" dirty="0">
                <a:effectLst/>
                <a:highlight>
                  <a:srgbClr val="FFFFFF"/>
                </a:highlight>
                <a:latin typeface="ArialMT"/>
              </a:rPr>
              <a:t>complexity.</a:t>
            </a:r>
            <a:br>
              <a:rPr lang="en-US" sz="2800" dirty="0">
                <a:effectLst/>
                <a:highlight>
                  <a:srgbClr val="FFFFFF"/>
                </a:highlight>
                <a:latin typeface="ArialMT"/>
              </a:rPr>
            </a:br>
            <a:endParaRPr lang="en-US" sz="2800" dirty="0">
              <a:effectLst/>
              <a:highlight>
                <a:srgbClr val="FFFFFF"/>
              </a:highlight>
              <a:latin typeface="ArialMT"/>
            </a:endParaRPr>
          </a:p>
          <a:p>
            <a:r>
              <a:rPr lang="en-US" sz="2800" dirty="0">
                <a:highlight>
                  <a:srgbClr val="FFFFFF"/>
                </a:highlight>
                <a:latin typeface="ArialMT"/>
              </a:rPr>
              <a:t>What is the solution? </a:t>
            </a:r>
            <a:endParaRPr lang="en-US" sz="2800" dirty="0">
              <a:effectLst/>
              <a:highlight>
                <a:srgbClr val="FFFFFF"/>
              </a:highlight>
              <a:latin typeface="Arial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63995-D5A4-543A-8AE9-9C8B1E9AC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33700"/>
            <a:ext cx="2943226" cy="29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8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Chebyshev Polynomials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35053-DACE-2136-1384-1242A8993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2" y="2261361"/>
            <a:ext cx="7772400" cy="39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Chebyshev Polynomials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5A262-D307-EBE0-0B0F-8410E99E1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2" y="2484437"/>
            <a:ext cx="1039399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3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Chebyshev Polynomials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E8A28-F895-88DE-3703-8E2A5425D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290763"/>
            <a:ext cx="66294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0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Chebyshev Polynomials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C8DC2-9C1B-3133-2F75-D22F06F4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86" y="2271712"/>
            <a:ext cx="7364413" cy="41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8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First -order approximation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EE787-C740-303D-4FED-7CBFA595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71" y="2268536"/>
            <a:ext cx="8593458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8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First -order approximation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075A2-0CA4-749B-11B2-456CF3C67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07" y="2446335"/>
            <a:ext cx="9553485" cy="957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8A2FB6-52E6-9FCF-0DF0-AE1C53C0B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9" y="3274493"/>
            <a:ext cx="2646363" cy="1565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096AB-BF7D-E4E7-F8D8-2E16EB607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11" y="4839720"/>
            <a:ext cx="3217864" cy="9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First -order approximation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9EF54-6E19-6776-81E3-111CF4228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3" y="2282139"/>
            <a:ext cx="8558213" cy="41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Graphs are structured data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2272145"/>
            <a:ext cx="11198226" cy="36433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Sans"/>
              </a:rPr>
              <a:t>Many real-world datasets come in the form of graphs </a:t>
            </a:r>
            <a:endParaRPr lang="fa-IR" sz="1800" dirty="0">
              <a:solidFill>
                <a:srgbClr val="333333"/>
              </a:solidFill>
              <a:effectLst/>
              <a:highlight>
                <a:srgbClr val="FFFFFF"/>
              </a:highlight>
              <a:latin typeface="OpenSans"/>
            </a:endParaRPr>
          </a:p>
          <a:p>
            <a:endParaRPr lang="en-US" dirty="0">
              <a:effectLst/>
              <a:highlight>
                <a:srgbClr val="FFFF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DEFF7-F974-C78B-FC64-FB00CE3A1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2" y="3007955"/>
            <a:ext cx="2327573" cy="2335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EAFBE-B40F-915B-EBC9-C507E821E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88" y="3037970"/>
            <a:ext cx="2323372" cy="2275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66AE7-134E-DA6C-74E9-2C5F5C8A9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273" y="3037970"/>
            <a:ext cx="2410987" cy="2275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17B220-36F7-8B0D-FC7D-76E18D7C7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43" y="3037970"/>
            <a:ext cx="2210183" cy="22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Drugs in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377" y="2276474"/>
            <a:ext cx="11198226" cy="440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extract representation</a:t>
            </a:r>
          </a:p>
          <a:p>
            <a:pPr marL="0" indent="0">
              <a:buNone/>
            </a:pPr>
            <a:r>
              <a:rPr lang="en-US" dirty="0"/>
              <a:t>of Drug molecules </a:t>
            </a:r>
          </a:p>
          <a:p>
            <a:pPr marL="0" indent="0">
              <a:buNone/>
            </a:pPr>
            <a:r>
              <a:rPr lang="en-US" dirty="0"/>
              <a:t>SMILES strings  are used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D3985-9010-7F34-E653-4387106C4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"/>
          <a:stretch/>
        </p:blipFill>
        <p:spPr>
          <a:xfrm>
            <a:off x="4003985" y="2276474"/>
            <a:ext cx="6085417" cy="41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9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SMILES STRING TO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5EB7A-2950-1B12-6BA0-BBB6F87B9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8" y="2444748"/>
            <a:ext cx="2871259" cy="2871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5A8A0-93A4-0B73-6153-FCCB770B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07" y="2276474"/>
            <a:ext cx="3039533" cy="303953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87F89CB-CB56-041F-1979-0E20535DC8EF}"/>
              </a:ext>
            </a:extLst>
          </p:cNvPr>
          <p:cNvSpPr/>
          <p:nvPr/>
        </p:nvSpPr>
        <p:spPr>
          <a:xfrm>
            <a:off x="4555067" y="3268133"/>
            <a:ext cx="2513540" cy="1066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FAFEF-DA44-96F5-312C-B13E4A8ACB85}"/>
              </a:ext>
            </a:extLst>
          </p:cNvPr>
          <p:cNvSpPr txBox="1"/>
          <p:nvPr/>
        </p:nvSpPr>
        <p:spPr>
          <a:xfrm>
            <a:off x="3529432" y="562187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molecular graph out of SMILES string </a:t>
            </a:r>
          </a:p>
        </p:txBody>
      </p:sp>
    </p:spTree>
    <p:extLst>
      <p:ext uri="{BB962C8B-B14F-4D97-AF65-F5344CB8AC3E}">
        <p14:creationId xmlns:p14="http://schemas.microsoft.com/office/powerpoint/2010/main" val="354223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 to Adjacency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5A8A0-93A4-0B73-6153-FCCB770B6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3" y="2281766"/>
            <a:ext cx="3039533" cy="303953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87F89CB-CB56-041F-1979-0E20535DC8EF}"/>
              </a:ext>
            </a:extLst>
          </p:cNvPr>
          <p:cNvSpPr/>
          <p:nvPr/>
        </p:nvSpPr>
        <p:spPr>
          <a:xfrm>
            <a:off x="4555067" y="3268133"/>
            <a:ext cx="2513540" cy="1066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FAFEF-DA44-96F5-312C-B13E4A8ACB85}"/>
              </a:ext>
            </a:extLst>
          </p:cNvPr>
          <p:cNvSpPr txBox="1"/>
          <p:nvPr/>
        </p:nvSpPr>
        <p:spPr>
          <a:xfrm>
            <a:off x="2263861" y="5546975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an Adjacency matrix of the graph based on node 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A25A0-6095-1567-B049-AA2D4C7A6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22" y="2332426"/>
            <a:ext cx="3159126" cy="32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a Feature set for each 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FAFEF-DA44-96F5-312C-B13E4A8ACB85}"/>
              </a:ext>
            </a:extLst>
          </p:cNvPr>
          <p:cNvSpPr txBox="1"/>
          <p:nvPr/>
        </p:nvSpPr>
        <p:spPr>
          <a:xfrm>
            <a:off x="3791523" y="5665509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node has a Feature vector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D0DE9-86AD-3496-B336-8716914D2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26" y="1998217"/>
            <a:ext cx="3807452" cy="3484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6B9F70-210E-4443-6D05-29882594F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99" y="1998217"/>
            <a:ext cx="3484265" cy="34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set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EF290-615A-C8DC-A733-B638234C2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5" y="2298701"/>
            <a:ext cx="10869838" cy="32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 as Input of the GNN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79CF9-5F86-C624-CC7F-1158583BD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7" y="1998134"/>
            <a:ext cx="4207933" cy="4207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6C3BB-6A80-820A-26D6-68AC2C7A5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998133"/>
            <a:ext cx="4207934" cy="42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4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 and Targets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377" y="2276474"/>
            <a:ext cx="11198226" cy="440098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Drug–Target Binding Affinity Prediction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Old Drugs, New Uses 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Drugs Sides Effect On Each Other </a:t>
            </a:r>
          </a:p>
        </p:txBody>
      </p:sp>
    </p:spTree>
    <p:extLst>
      <p:ext uri="{BB962C8B-B14F-4D97-AF65-F5344CB8AC3E}">
        <p14:creationId xmlns:p14="http://schemas.microsoft.com/office/powerpoint/2010/main" val="23965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Drug–Target Binding Affinity Prediction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72E29-5119-0936-C3A8-A193ADB9D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11" y="2347099"/>
            <a:ext cx="9882978" cy="40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Drug–Target Binding Affinity Prediction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DE4A3-28D2-D097-101E-129B9DBCF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24" y="1832433"/>
            <a:ext cx="5759752" cy="456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3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F91E6-A78C-B593-D5AF-A1C20CE136AE}"/>
              </a:ext>
            </a:extLst>
          </p:cNvPr>
          <p:cNvSpPr/>
          <p:nvPr/>
        </p:nvSpPr>
        <p:spPr>
          <a:xfrm>
            <a:off x="1611824" y="763291"/>
            <a:ext cx="8601559" cy="53314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7030A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635000"/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2279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4" y="548115"/>
            <a:ext cx="11197691" cy="878845"/>
          </a:xfrm>
        </p:spPr>
        <p:txBody>
          <a:bodyPr/>
          <a:lstStyle/>
          <a:p>
            <a:pPr algn="ctr"/>
            <a:r>
              <a:rPr lang="en-US" dirty="0"/>
              <a:t>Graph Tasks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377" y="2276474"/>
            <a:ext cx="11198226" cy="440098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Graph-level task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Node-level task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Edge-level task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0C483-E888-F01D-28E1-90157B3E0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92" y="2401165"/>
            <a:ext cx="3397578" cy="3029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DC01C-D710-F8EA-5C30-8572F261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05" y="2401165"/>
            <a:ext cx="2522348" cy="37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VS GNN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2FDEF-E381-E1E8-72BD-B7AFEB270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5" y="1978539"/>
            <a:ext cx="4083595" cy="4083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275E7D-421D-4AB0-0E3E-62C8A19D2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50" y="2408650"/>
            <a:ext cx="6289953" cy="2891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99333-AAB1-7C6E-0D0E-3FF3D65C36A3}"/>
              </a:ext>
            </a:extLst>
          </p:cNvPr>
          <p:cNvSpPr txBox="1"/>
          <p:nvPr/>
        </p:nvSpPr>
        <p:spPr>
          <a:xfrm>
            <a:off x="5021016" y="5357927"/>
            <a:ext cx="4156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on a Euclidean Graph </a:t>
            </a:r>
          </a:p>
          <a:p>
            <a:r>
              <a:rPr lang="en-US" dirty="0"/>
              <a:t>                             VS </a:t>
            </a:r>
          </a:p>
          <a:p>
            <a:r>
              <a:rPr lang="en-US" dirty="0"/>
              <a:t>Convolution on a random Graph </a:t>
            </a:r>
          </a:p>
        </p:txBody>
      </p:sp>
    </p:spTree>
    <p:extLst>
      <p:ext uri="{BB962C8B-B14F-4D97-AF65-F5344CB8AC3E}">
        <p14:creationId xmlns:p14="http://schemas.microsoft.com/office/powerpoint/2010/main" val="36435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Laplacian of a Graph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57821-B05A-56A7-A215-2D107C235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00" y="2307471"/>
            <a:ext cx="5943935" cy="1519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71B49-13E3-EFF3-7DEA-69F35B1D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7" y="3620013"/>
            <a:ext cx="8671716" cy="24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F3F4EF-97F8-082F-2DCF-166B71D4A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2259840"/>
            <a:ext cx="6950342" cy="38768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Normalized Laplacian of a Graph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Fourier Transform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3C55C-87DA-0E1E-2875-40A26167F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42" y="4635616"/>
            <a:ext cx="9681591" cy="95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DF709-AFE2-227F-3C50-0D5620307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9"/>
          <a:stretch/>
        </p:blipFill>
        <p:spPr>
          <a:xfrm>
            <a:off x="1241717" y="2446272"/>
            <a:ext cx="9708565" cy="18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Fourier Transform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540BF-59EB-BCB5-7A50-E998023F5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7" y="2344737"/>
            <a:ext cx="9244421" cy="375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6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Convolution Theorem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F144-336B-4DE9-81E6-0DCF54431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7" y="2335656"/>
            <a:ext cx="8607426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4521</TotalTime>
  <Words>220</Words>
  <Application>Microsoft Macintosh PowerPoint</Application>
  <PresentationFormat>Widescreen</PresentationFormat>
  <Paragraphs>52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8" baseType="lpstr">
      <vt:lpstr>Calibri Light</vt:lpstr>
      <vt:lpstr>ArialMT</vt:lpstr>
      <vt:lpstr>IRANYekan</vt:lpstr>
      <vt:lpstr>IRANYekan Light</vt:lpstr>
      <vt:lpstr>Calibri</vt:lpstr>
      <vt:lpstr>OpenSans</vt:lpstr>
      <vt:lpstr>Wingdings</vt:lpstr>
      <vt:lpstr>IRANYekan Bo</vt:lpstr>
      <vt:lpstr>TT Norms Black</vt:lpstr>
      <vt:lpstr>Times New Roman</vt:lpstr>
      <vt:lpstr>Arial</vt:lpstr>
      <vt:lpstr>TT Norms Bold</vt:lpstr>
      <vt:lpstr>IRANYekan ExtraBold</vt:lpstr>
      <vt:lpstr>Wingdings 3</vt:lpstr>
      <vt:lpstr>IRANYekan ExtraBlack</vt:lpstr>
      <vt:lpstr>TT Norms Regular</vt:lpstr>
      <vt:lpstr>Century Gothic</vt:lpstr>
      <vt:lpstr>Custom Design</vt:lpstr>
      <vt:lpstr>Ion Boardroom</vt:lpstr>
      <vt:lpstr>تجزیه و تحلیل دارو با شبکه عصبی گرافی</vt:lpstr>
      <vt:lpstr>Graphs are structured data  </vt:lpstr>
      <vt:lpstr>Graph Tasks</vt:lpstr>
      <vt:lpstr>CNN VS GNN</vt:lpstr>
      <vt:lpstr>Laplacian of a Graph  </vt:lpstr>
      <vt:lpstr>Normalized Laplacian of a Graph  </vt:lpstr>
      <vt:lpstr>Fourier Transform  </vt:lpstr>
      <vt:lpstr>Fourier Transform  </vt:lpstr>
      <vt:lpstr>Convolution Theorem  </vt:lpstr>
      <vt:lpstr>Conv GNN</vt:lpstr>
      <vt:lpstr>Vanilla Spectral GNN  </vt:lpstr>
      <vt:lpstr>Limitation</vt:lpstr>
      <vt:lpstr>Chebyshev Polynomials</vt:lpstr>
      <vt:lpstr>Chebyshev Polynomials</vt:lpstr>
      <vt:lpstr>Chebyshev Polynomials</vt:lpstr>
      <vt:lpstr>Chebyshev Polynomials</vt:lpstr>
      <vt:lpstr>First -order approximation  </vt:lpstr>
      <vt:lpstr>First -order approximation  </vt:lpstr>
      <vt:lpstr>First -order approximation  </vt:lpstr>
      <vt:lpstr>Drugs in AI</vt:lpstr>
      <vt:lpstr>SMILES STRING TO GRAPH</vt:lpstr>
      <vt:lpstr>Graph to Adjacency Matrix</vt:lpstr>
      <vt:lpstr>Create a Feature set for each Node</vt:lpstr>
      <vt:lpstr>Feature set example</vt:lpstr>
      <vt:lpstr>Graph as Input of the GNN</vt:lpstr>
      <vt:lpstr>Goals and Targets</vt:lpstr>
      <vt:lpstr>Drug–Target Binding Affinity Prediction </vt:lpstr>
      <vt:lpstr>Drug–Target Binding Affinity Prediction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High-Resolution Video Synthesis with Latent Diffusion Models</dc:title>
  <dc:creator>Abbas Mrb</dc:creator>
  <cp:lastModifiedBy>saeed thm</cp:lastModifiedBy>
  <cp:revision>127</cp:revision>
  <dcterms:created xsi:type="dcterms:W3CDTF">2023-04-29T22:30:40Z</dcterms:created>
  <dcterms:modified xsi:type="dcterms:W3CDTF">2024-06-26T05:30:45Z</dcterms:modified>
</cp:coreProperties>
</file>